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6"/>
      <p:bold r:id="rId7"/>
      <p:italic r:id="rId8"/>
      <p:boldItalic r:id="rId9"/>
    </p:embeddedFont>
    <p:embeddedFont>
      <p:font typeface="Montserrat Thin" panose="00000300000000000000" pitchFamily="2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227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1efee34ca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1efee34ca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1efee34ca1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1efee34ca1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8" name="Google Shape;8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338700" y="4804400"/>
            <a:ext cx="715551" cy="25242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1175" y="935400"/>
            <a:ext cx="3451726" cy="1217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3"/>
          <p:cNvSpPr txBox="1"/>
          <p:nvPr/>
        </p:nvSpPr>
        <p:spPr>
          <a:xfrm>
            <a:off x="5143202" y="1412925"/>
            <a:ext cx="2399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MARKETING DIGITAL E DESIGN</a:t>
            </a:r>
            <a:endParaRPr sz="11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5111856" y="2272700"/>
            <a:ext cx="33975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lt1"/>
                </a:solidFill>
                <a:latin typeface="Montserrat Thin"/>
                <a:ea typeface="Montserrat Thin"/>
                <a:cs typeface="Montserrat Thin"/>
                <a:sym typeface="Montserrat Thin"/>
              </a:rPr>
              <a:t>PLANO   DE MARKETING</a:t>
            </a:r>
            <a:endParaRPr sz="3400">
              <a:solidFill>
                <a:schemeClr val="lt1"/>
              </a:solidFill>
              <a:latin typeface="Montserrat Thin"/>
              <a:ea typeface="Montserrat Thin"/>
              <a:cs typeface="Montserrat Thin"/>
              <a:sym typeface="Montserrat Th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lt1"/>
                </a:solidFill>
                <a:latin typeface="Montserrat Thin"/>
                <a:ea typeface="Montserrat Thin"/>
                <a:cs typeface="Montserrat Thin"/>
                <a:sym typeface="Montserrat Thin"/>
              </a:rPr>
              <a:t>EM 1 PÁGINA</a:t>
            </a:r>
            <a:endParaRPr sz="3400">
              <a:solidFill>
                <a:schemeClr val="lt1"/>
              </a:solidFill>
              <a:latin typeface="Montserrat Thin"/>
              <a:ea typeface="Montserrat Thin"/>
              <a:cs typeface="Montserrat Thin"/>
              <a:sym typeface="Montserrat Thin"/>
            </a:endParaRPr>
          </a:p>
        </p:txBody>
      </p:sp>
      <p:cxnSp>
        <p:nvCxnSpPr>
          <p:cNvPr id="56" name="Google Shape;56;p13"/>
          <p:cNvCxnSpPr/>
          <p:nvPr/>
        </p:nvCxnSpPr>
        <p:spPr>
          <a:xfrm>
            <a:off x="-67300" y="3150050"/>
            <a:ext cx="50016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57" name="Google Shape;57;p13"/>
          <p:cNvCxnSpPr/>
          <p:nvPr/>
        </p:nvCxnSpPr>
        <p:spPr>
          <a:xfrm>
            <a:off x="8104800" y="3150050"/>
            <a:ext cx="10392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58" name="Google Shape;58;p13"/>
          <p:cNvSpPr txBox="1"/>
          <p:nvPr/>
        </p:nvSpPr>
        <p:spPr>
          <a:xfrm>
            <a:off x="5143200" y="3885375"/>
            <a:ext cx="27216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T E M P L A T E   E X P L I C A T I V O</a:t>
            </a:r>
            <a:endParaRPr sz="11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8248725" y="4731425"/>
            <a:ext cx="895200" cy="412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5055200" y="2362025"/>
            <a:ext cx="1898400" cy="5298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/>
          <p:nvPr/>
        </p:nvSpPr>
        <p:spPr>
          <a:xfrm>
            <a:off x="6220500" y="3487999"/>
            <a:ext cx="2799000" cy="1279200"/>
          </a:xfrm>
          <a:prstGeom prst="roundRect">
            <a:avLst>
              <a:gd name="adj" fmla="val 7737"/>
            </a:avLst>
          </a:prstGeom>
          <a:solidFill>
            <a:schemeClr val="lt1"/>
          </a:solidFill>
          <a:ln>
            <a:noFill/>
          </a:ln>
          <a:effectLst>
            <a:outerShdw blurRad="71438" dist="19050" dir="738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4"/>
          <p:cNvSpPr/>
          <p:nvPr/>
        </p:nvSpPr>
        <p:spPr>
          <a:xfrm>
            <a:off x="3172500" y="3487999"/>
            <a:ext cx="2799000" cy="1279200"/>
          </a:xfrm>
          <a:prstGeom prst="roundRect">
            <a:avLst>
              <a:gd name="adj" fmla="val 7737"/>
            </a:avLst>
          </a:prstGeom>
          <a:solidFill>
            <a:schemeClr val="lt1"/>
          </a:solidFill>
          <a:ln>
            <a:noFill/>
          </a:ln>
          <a:effectLst>
            <a:outerShdw blurRad="71438" dist="19050" dir="738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200975" y="3487999"/>
            <a:ext cx="2725200" cy="1279200"/>
          </a:xfrm>
          <a:prstGeom prst="roundRect">
            <a:avLst>
              <a:gd name="adj" fmla="val 7737"/>
            </a:avLst>
          </a:prstGeom>
          <a:solidFill>
            <a:schemeClr val="lt1"/>
          </a:solidFill>
          <a:ln>
            <a:noFill/>
          </a:ln>
          <a:effectLst>
            <a:outerShdw blurRad="71438" dist="19050" dir="738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4"/>
          <p:cNvSpPr/>
          <p:nvPr/>
        </p:nvSpPr>
        <p:spPr>
          <a:xfrm>
            <a:off x="6220500" y="1767950"/>
            <a:ext cx="2799000" cy="1279200"/>
          </a:xfrm>
          <a:prstGeom prst="roundRect">
            <a:avLst>
              <a:gd name="adj" fmla="val 7737"/>
            </a:avLst>
          </a:prstGeom>
          <a:solidFill>
            <a:schemeClr val="lt1"/>
          </a:solidFill>
          <a:ln>
            <a:noFill/>
          </a:ln>
          <a:effectLst>
            <a:outerShdw blurRad="71438" dist="19050" dir="738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4"/>
          <p:cNvSpPr/>
          <p:nvPr/>
        </p:nvSpPr>
        <p:spPr>
          <a:xfrm>
            <a:off x="6220500" y="1662450"/>
            <a:ext cx="567300" cy="191400"/>
          </a:xfrm>
          <a:prstGeom prst="roundRect">
            <a:avLst>
              <a:gd name="adj" fmla="val 50000"/>
            </a:avLst>
          </a:prstGeom>
          <a:solidFill>
            <a:srgbClr val="CC0000"/>
          </a:solidFill>
          <a:ln>
            <a:noFill/>
          </a:ln>
          <a:effectLst>
            <a:outerShdw blurRad="71438" dist="19050" dir="738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4"/>
          <p:cNvSpPr/>
          <p:nvPr/>
        </p:nvSpPr>
        <p:spPr>
          <a:xfrm>
            <a:off x="3172500" y="1767950"/>
            <a:ext cx="2799000" cy="1279200"/>
          </a:xfrm>
          <a:prstGeom prst="roundRect">
            <a:avLst>
              <a:gd name="adj" fmla="val 7737"/>
            </a:avLst>
          </a:prstGeom>
          <a:solidFill>
            <a:schemeClr val="lt1"/>
          </a:solidFill>
          <a:ln>
            <a:noFill/>
          </a:ln>
          <a:effectLst>
            <a:outerShdw blurRad="71438" dist="19050" dir="738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4"/>
          <p:cNvSpPr/>
          <p:nvPr/>
        </p:nvSpPr>
        <p:spPr>
          <a:xfrm>
            <a:off x="3172500" y="1662450"/>
            <a:ext cx="1313100" cy="191400"/>
          </a:xfrm>
          <a:prstGeom prst="roundRect">
            <a:avLst>
              <a:gd name="adj" fmla="val 50000"/>
            </a:avLst>
          </a:prstGeom>
          <a:solidFill>
            <a:srgbClr val="CC0000"/>
          </a:solidFill>
          <a:ln>
            <a:noFill/>
          </a:ln>
          <a:effectLst>
            <a:outerShdw blurRad="71438" dist="19050" dir="738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4"/>
          <p:cNvSpPr/>
          <p:nvPr/>
        </p:nvSpPr>
        <p:spPr>
          <a:xfrm>
            <a:off x="200975" y="1767950"/>
            <a:ext cx="2725200" cy="1279200"/>
          </a:xfrm>
          <a:prstGeom prst="roundRect">
            <a:avLst>
              <a:gd name="adj" fmla="val 7737"/>
            </a:avLst>
          </a:prstGeom>
          <a:solidFill>
            <a:schemeClr val="lt1"/>
          </a:solidFill>
          <a:ln>
            <a:noFill/>
          </a:ln>
          <a:effectLst>
            <a:outerShdw blurRad="71438" dist="19050" dir="738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4"/>
          <p:cNvSpPr/>
          <p:nvPr/>
        </p:nvSpPr>
        <p:spPr>
          <a:xfrm>
            <a:off x="200976" y="1662450"/>
            <a:ext cx="881100" cy="191400"/>
          </a:xfrm>
          <a:prstGeom prst="roundRect">
            <a:avLst>
              <a:gd name="adj" fmla="val 50000"/>
            </a:avLst>
          </a:prstGeom>
          <a:solidFill>
            <a:srgbClr val="CC0000"/>
          </a:solidFill>
          <a:ln>
            <a:noFill/>
          </a:ln>
          <a:effectLst>
            <a:outerShdw blurRad="71438" dist="19050" dir="738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4"/>
          <p:cNvSpPr/>
          <p:nvPr/>
        </p:nvSpPr>
        <p:spPr>
          <a:xfrm>
            <a:off x="200975" y="210275"/>
            <a:ext cx="2725200" cy="1279200"/>
          </a:xfrm>
          <a:prstGeom prst="roundRect">
            <a:avLst>
              <a:gd name="adj" fmla="val 7737"/>
            </a:avLst>
          </a:prstGeom>
          <a:solidFill>
            <a:schemeClr val="lt1"/>
          </a:solidFill>
          <a:ln>
            <a:noFill/>
          </a:ln>
          <a:effectLst>
            <a:outerShdw blurRad="71438" dist="19050" dir="738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4"/>
          <p:cNvSpPr/>
          <p:nvPr/>
        </p:nvSpPr>
        <p:spPr>
          <a:xfrm>
            <a:off x="200967" y="104775"/>
            <a:ext cx="703500" cy="191400"/>
          </a:xfrm>
          <a:prstGeom prst="roundRect">
            <a:avLst>
              <a:gd name="adj" fmla="val 50000"/>
            </a:avLst>
          </a:prstGeom>
          <a:solidFill>
            <a:srgbClr val="CC0000"/>
          </a:solidFill>
          <a:ln>
            <a:noFill/>
          </a:ln>
          <a:effectLst>
            <a:outerShdw blurRad="71438" dist="19050" dir="738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4"/>
          <p:cNvSpPr/>
          <p:nvPr/>
        </p:nvSpPr>
        <p:spPr>
          <a:xfrm>
            <a:off x="6218875" y="210274"/>
            <a:ext cx="2799000" cy="1279200"/>
          </a:xfrm>
          <a:prstGeom prst="roundRect">
            <a:avLst>
              <a:gd name="adj" fmla="val 9565"/>
            </a:avLst>
          </a:prstGeom>
          <a:solidFill>
            <a:schemeClr val="lt1"/>
          </a:solidFill>
          <a:ln>
            <a:noFill/>
          </a:ln>
          <a:effectLst>
            <a:outerShdw blurRad="71438" dist="19050" dir="738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4"/>
          <p:cNvSpPr/>
          <p:nvPr/>
        </p:nvSpPr>
        <p:spPr>
          <a:xfrm>
            <a:off x="6216325" y="104775"/>
            <a:ext cx="604800" cy="191400"/>
          </a:xfrm>
          <a:prstGeom prst="roundRect">
            <a:avLst>
              <a:gd name="adj" fmla="val 50000"/>
            </a:avLst>
          </a:prstGeom>
          <a:solidFill>
            <a:srgbClr val="CC0000"/>
          </a:solidFill>
          <a:ln>
            <a:noFill/>
          </a:ln>
          <a:effectLst>
            <a:outerShdw blurRad="71438" dist="19050" dir="738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4"/>
          <p:cNvSpPr txBox="1"/>
          <p:nvPr/>
        </p:nvSpPr>
        <p:spPr>
          <a:xfrm>
            <a:off x="6192325" y="38925"/>
            <a:ext cx="6288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MÍDIAS</a:t>
            </a:r>
            <a:endParaRPr sz="9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" name="Google Shape;79;p14"/>
          <p:cNvSpPr/>
          <p:nvPr/>
        </p:nvSpPr>
        <p:spPr>
          <a:xfrm>
            <a:off x="3172500" y="210274"/>
            <a:ext cx="2799000" cy="1279200"/>
          </a:xfrm>
          <a:prstGeom prst="roundRect">
            <a:avLst>
              <a:gd name="adj" fmla="val 6229"/>
            </a:avLst>
          </a:prstGeom>
          <a:solidFill>
            <a:schemeClr val="lt1"/>
          </a:solidFill>
          <a:ln>
            <a:noFill/>
          </a:ln>
          <a:effectLst>
            <a:outerShdw blurRad="71438" dist="19050" dir="738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0" name="Google Shape;80;p14"/>
          <p:cNvCxnSpPr/>
          <p:nvPr/>
        </p:nvCxnSpPr>
        <p:spPr>
          <a:xfrm>
            <a:off x="3048000" y="221400"/>
            <a:ext cx="0" cy="44706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81" name="Google Shape;81;p14"/>
          <p:cNvCxnSpPr/>
          <p:nvPr/>
        </p:nvCxnSpPr>
        <p:spPr>
          <a:xfrm>
            <a:off x="6096000" y="221400"/>
            <a:ext cx="0" cy="44706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82" name="Google Shape;82;p14"/>
          <p:cNvCxnSpPr/>
          <p:nvPr/>
        </p:nvCxnSpPr>
        <p:spPr>
          <a:xfrm>
            <a:off x="4422453" y="-2664450"/>
            <a:ext cx="0" cy="84531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83" name="Google Shape;83;p14"/>
          <p:cNvCxnSpPr/>
          <p:nvPr/>
        </p:nvCxnSpPr>
        <p:spPr>
          <a:xfrm>
            <a:off x="4422453" y="-949950"/>
            <a:ext cx="0" cy="84531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84" name="Google Shape;84;p14"/>
          <p:cNvSpPr txBox="1"/>
          <p:nvPr/>
        </p:nvSpPr>
        <p:spPr>
          <a:xfrm>
            <a:off x="195900" y="38925"/>
            <a:ext cx="751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PÚBLICO</a:t>
            </a:r>
            <a:endParaRPr sz="9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4"/>
          <p:cNvSpPr txBox="1"/>
          <p:nvPr/>
        </p:nvSpPr>
        <p:spPr>
          <a:xfrm>
            <a:off x="195900" y="1591550"/>
            <a:ext cx="88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AQUISIÇÃO</a:t>
            </a:r>
            <a:endParaRPr sz="9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14"/>
          <p:cNvSpPr txBox="1"/>
          <p:nvPr/>
        </p:nvSpPr>
        <p:spPr>
          <a:xfrm>
            <a:off x="3145950" y="1591550"/>
            <a:ext cx="1372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RELACIONAMENTO</a:t>
            </a:r>
            <a:endParaRPr sz="9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14"/>
          <p:cNvSpPr txBox="1"/>
          <p:nvPr/>
        </p:nvSpPr>
        <p:spPr>
          <a:xfrm>
            <a:off x="6192325" y="1591550"/>
            <a:ext cx="772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VENDA</a:t>
            </a:r>
            <a:endParaRPr sz="9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4"/>
          <p:cNvSpPr/>
          <p:nvPr/>
        </p:nvSpPr>
        <p:spPr>
          <a:xfrm>
            <a:off x="200975" y="3378425"/>
            <a:ext cx="973500" cy="191400"/>
          </a:xfrm>
          <a:prstGeom prst="roundRect">
            <a:avLst>
              <a:gd name="adj" fmla="val 50000"/>
            </a:avLst>
          </a:prstGeom>
          <a:solidFill>
            <a:srgbClr val="CC0000"/>
          </a:solidFill>
          <a:ln>
            <a:noFill/>
          </a:ln>
          <a:effectLst>
            <a:outerShdw blurRad="71438" dist="19050" dir="738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4"/>
          <p:cNvSpPr txBox="1"/>
          <p:nvPr/>
        </p:nvSpPr>
        <p:spPr>
          <a:xfrm>
            <a:off x="195900" y="3313400"/>
            <a:ext cx="1011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EXPERIÊNCIA</a:t>
            </a:r>
            <a:endParaRPr sz="9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4"/>
          <p:cNvSpPr/>
          <p:nvPr/>
        </p:nvSpPr>
        <p:spPr>
          <a:xfrm>
            <a:off x="3164700" y="3378425"/>
            <a:ext cx="372600" cy="191400"/>
          </a:xfrm>
          <a:prstGeom prst="roundRect">
            <a:avLst>
              <a:gd name="adj" fmla="val 50000"/>
            </a:avLst>
          </a:prstGeom>
          <a:solidFill>
            <a:srgbClr val="CC0000"/>
          </a:solidFill>
          <a:ln>
            <a:noFill/>
          </a:ln>
          <a:effectLst>
            <a:outerShdw blurRad="71438" dist="19050" dir="738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4"/>
          <p:cNvSpPr txBox="1"/>
          <p:nvPr/>
        </p:nvSpPr>
        <p:spPr>
          <a:xfrm>
            <a:off x="3145950" y="3313400"/>
            <a:ext cx="414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LTV</a:t>
            </a:r>
            <a:endParaRPr sz="9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14"/>
          <p:cNvSpPr/>
          <p:nvPr/>
        </p:nvSpPr>
        <p:spPr>
          <a:xfrm>
            <a:off x="6220500" y="3378425"/>
            <a:ext cx="1200600" cy="191400"/>
          </a:xfrm>
          <a:prstGeom prst="roundRect">
            <a:avLst>
              <a:gd name="adj" fmla="val 50000"/>
            </a:avLst>
          </a:prstGeom>
          <a:solidFill>
            <a:srgbClr val="CC0000"/>
          </a:solidFill>
          <a:ln>
            <a:noFill/>
          </a:ln>
          <a:effectLst>
            <a:outerShdw blurRad="71438" dist="19050" dir="738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4"/>
          <p:cNvSpPr txBox="1"/>
          <p:nvPr/>
        </p:nvSpPr>
        <p:spPr>
          <a:xfrm>
            <a:off x="6192325" y="3313400"/>
            <a:ext cx="1313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RECOMENDAÇÃO</a:t>
            </a:r>
            <a:endParaRPr sz="9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382625" y="362675"/>
            <a:ext cx="2325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4"/>
          <p:cNvSpPr txBox="1"/>
          <p:nvPr/>
        </p:nvSpPr>
        <p:spPr>
          <a:xfrm>
            <a:off x="195900" y="362025"/>
            <a:ext cx="2681100" cy="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dirty="0">
                <a:solidFill>
                  <a:srgbClr val="999999"/>
                </a:solidFill>
              </a:rPr>
              <a:t>Escreva aqui as características do seu público da forma mais resumida possível. Utilize tópicos para facilitar a visualização.</a:t>
            </a:r>
            <a:endParaRPr sz="700" dirty="0">
              <a:solidFill>
                <a:srgbClr val="999999"/>
              </a:solidFill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3145950" y="362025"/>
            <a:ext cx="2681100" cy="5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999999"/>
                </a:solidFill>
              </a:rPr>
              <a:t>Escreva aqui a mensagem que você deve transmitir a este público definido, os argumentos que utilizará e o que destacará na mensagem que se “encaixa” perfeitamente ao seu público.</a:t>
            </a:r>
            <a:endParaRPr sz="700">
              <a:solidFill>
                <a:srgbClr val="999999"/>
              </a:solidFill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6192325" y="362025"/>
            <a:ext cx="2681100" cy="6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999999"/>
                </a:solidFill>
              </a:rPr>
              <a:t>Escreva aqui quais canais você utilizará para transmitir a mensagem ao público. Considere hábitos de consumo de mídia do público e quanto poderá investir para fazer a mensagem chegar ao público por estes meios.</a:t>
            </a:r>
            <a:endParaRPr sz="700">
              <a:solidFill>
                <a:srgbClr val="999999"/>
              </a:solidFill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195900" y="1914650"/>
            <a:ext cx="2681100" cy="6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999999"/>
                </a:solidFill>
              </a:rPr>
              <a:t>Escreva aqui de que forma você fará a aquisição de leads (se este for o seu caso). Normalmente, uma landing page com um formulário em troca de algum benefício, um conteúdo, uma aula, um template etc.</a:t>
            </a:r>
            <a:endParaRPr sz="700">
              <a:solidFill>
                <a:srgbClr val="999999"/>
              </a:solidFill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3145950" y="1914650"/>
            <a:ext cx="26811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999999"/>
                </a:solidFill>
              </a:rPr>
              <a:t>Descreva, em linhas gerais, como você manterá relacionamento com estes leads adquiridos. Será por e-mail marketing? Vai usar um CRM e colocar tarefas específicas em datas e horários definidos? Defina como manter relacionamento para levar estes leads até a compra.</a:t>
            </a:r>
            <a:endParaRPr sz="700">
              <a:solidFill>
                <a:srgbClr val="999999"/>
              </a:solidFill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6192325" y="1914650"/>
            <a:ext cx="26811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999999"/>
                </a:solidFill>
              </a:rPr>
              <a:t>Em qual momento será feita a venda? Qual o valor do produto? Formas de pagamento? Se é um produto online, tem como realizar a venda sem interferência humana? Tem um checkout bem configurado, fácil de usar? É isso tudo que tem que ser respondido e anotado aqui.</a:t>
            </a:r>
            <a:endParaRPr sz="700">
              <a:solidFill>
                <a:srgbClr val="999999"/>
              </a:solidFill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195900" y="3643867"/>
            <a:ext cx="2681100" cy="6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999999"/>
                </a:solidFill>
              </a:rPr>
              <a:t>Vender uma vez só é ruim para os negócios. Descreva aqui como você poderá proporcionar uma experiência incrível para seus clientes, para que eles voltem mais vezes e ainda recomendem sua marca aos amigos.</a:t>
            </a:r>
            <a:endParaRPr sz="700">
              <a:solidFill>
                <a:srgbClr val="999999"/>
              </a:solidFill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3145950" y="3643867"/>
            <a:ext cx="2681100" cy="9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999999"/>
                </a:solidFill>
              </a:rPr>
              <a:t>LTV significa </a:t>
            </a:r>
            <a:r>
              <a:rPr lang="en" sz="700" i="1">
                <a:solidFill>
                  <a:srgbClr val="999999"/>
                </a:solidFill>
              </a:rPr>
              <a:t>Lifetime Value</a:t>
            </a:r>
            <a:r>
              <a:rPr lang="en" sz="700">
                <a:solidFill>
                  <a:srgbClr val="999999"/>
                </a:solidFill>
              </a:rPr>
              <a:t>, ou seja, quanto de receita, em média, seus clientes deixam em sua empresa ao longo da vida. É importante ter anotado aqui que outros produtos ou serviços você pode oferecer ao mesmo cliente para aumentar o LTV. Não é empurrar, é adequar soluções que criem valor para o público definido.</a:t>
            </a:r>
            <a:endParaRPr sz="700">
              <a:solidFill>
                <a:srgbClr val="999999"/>
              </a:solidFill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6192325" y="3643867"/>
            <a:ext cx="2681100" cy="10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999999"/>
                </a:solidFill>
              </a:rPr>
              <a:t>Quase toda empresa tem os clientes de indicação. Mas, apenas indicação sem estímulo não traz nenhuma previsibilidade. Aqui, você vai anotar quais serão as estratégias para gerar novas recomendações: cupom de desconto para próxima compra por indicação, desconto para o cliente indicado, pacote de benefícios exclusivos, comunidade com níveis de participação, são apenas algumas ideias.</a:t>
            </a:r>
            <a:endParaRPr sz="700">
              <a:solidFill>
                <a:srgbClr val="999999"/>
              </a:solidFill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3169951" y="104775"/>
            <a:ext cx="891300" cy="191400"/>
          </a:xfrm>
          <a:prstGeom prst="roundRect">
            <a:avLst>
              <a:gd name="adj" fmla="val 50000"/>
            </a:avLst>
          </a:prstGeom>
          <a:solidFill>
            <a:srgbClr val="CC0000"/>
          </a:solidFill>
          <a:ln>
            <a:noFill/>
          </a:ln>
          <a:effectLst>
            <a:outerShdw blurRad="71438" dist="19050" dir="738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3145950" y="38925"/>
            <a:ext cx="915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MENSAGEM</a:t>
            </a:r>
            <a:endParaRPr sz="9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5"/>
          <p:cNvPicPr preferRelativeResize="0"/>
          <p:nvPr/>
        </p:nvPicPr>
        <p:blipFill rotWithShape="1">
          <a:blip r:embed="rId3">
            <a:alphaModFix/>
          </a:blip>
          <a:srcRect t="6911" b="8692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5"/>
          <p:cNvSpPr txBox="1"/>
          <p:nvPr/>
        </p:nvSpPr>
        <p:spPr>
          <a:xfrm>
            <a:off x="5663175" y="1182400"/>
            <a:ext cx="2615100" cy="30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114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⇢"/>
            </a:pPr>
            <a:r>
              <a:rPr lang="en" sz="900">
                <a:solidFill>
                  <a:schemeClr val="dk2"/>
                </a:solidFill>
              </a:rPr>
              <a:t>O ideal é você fazer um plano para cada produto ou serviço, porque a base do plano é o público.</a:t>
            </a:r>
            <a:endParaRPr sz="900">
              <a:solidFill>
                <a:schemeClr val="dk2"/>
              </a:solidFill>
            </a:endParaRPr>
          </a:p>
          <a:p>
            <a:pPr marL="3429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2"/>
              </a:solidFill>
            </a:endParaRPr>
          </a:p>
          <a:p>
            <a:pPr marL="342900" lvl="0" indent="-114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⇢"/>
            </a:pPr>
            <a:r>
              <a:rPr lang="en" sz="900">
                <a:solidFill>
                  <a:schemeClr val="dk2"/>
                </a:solidFill>
              </a:rPr>
              <a:t>Um dos objetivos de fazer um plano é saber o que fazer depois e para isso, você vai precisar parar e pensar sobre cada produto ou serviço seu. Isso tem um valor incalculável!</a:t>
            </a:r>
            <a:endParaRPr sz="900">
              <a:solidFill>
                <a:schemeClr val="dk2"/>
              </a:solidFill>
            </a:endParaRPr>
          </a:p>
          <a:p>
            <a:pPr marL="3429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2"/>
              </a:solidFill>
            </a:endParaRPr>
          </a:p>
          <a:p>
            <a:pPr marL="342900" lvl="0" indent="-114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⇢"/>
            </a:pPr>
            <a:r>
              <a:rPr lang="en" sz="900">
                <a:solidFill>
                  <a:schemeClr val="dk2"/>
                </a:solidFill>
              </a:rPr>
              <a:t>No próximo slide você pode conferir um exemplo de um plano para uma empresa de serviços de desenvolvimento de sistemas para varejo.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112" name="Google Shape;112;p15"/>
          <p:cNvSpPr/>
          <p:nvPr/>
        </p:nvSpPr>
        <p:spPr>
          <a:xfrm>
            <a:off x="5925816" y="763950"/>
            <a:ext cx="2013900" cy="191400"/>
          </a:xfrm>
          <a:prstGeom prst="roundRect">
            <a:avLst>
              <a:gd name="adj" fmla="val 50000"/>
            </a:avLst>
          </a:prstGeom>
          <a:solidFill>
            <a:srgbClr val="CC0000"/>
          </a:solidFill>
          <a:ln>
            <a:noFill/>
          </a:ln>
          <a:effectLst>
            <a:outerShdw blurRad="71438" dist="19050" dir="738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5"/>
          <p:cNvSpPr txBox="1"/>
          <p:nvPr/>
        </p:nvSpPr>
        <p:spPr>
          <a:xfrm>
            <a:off x="5920725" y="698100"/>
            <a:ext cx="227278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OBSERVAÇÕES IMPORTANTES</a:t>
            </a:r>
            <a:endParaRPr sz="9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4" name="Google Shape;11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38700" y="4804400"/>
            <a:ext cx="715551" cy="252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5"/>
          <p:cNvSpPr txBox="1"/>
          <p:nvPr/>
        </p:nvSpPr>
        <p:spPr>
          <a:xfrm>
            <a:off x="4070600" y="4743541"/>
            <a:ext cx="4268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</a:rPr>
              <a:t>www.afterpix.com.br • falecom@afterpix.com.br • 11 2378-5894</a:t>
            </a:r>
            <a:endParaRPr sz="900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524</Words>
  <Application>Microsoft Office PowerPoint</Application>
  <PresentationFormat>Apresentação na tela (16:9)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Montserrat</vt:lpstr>
      <vt:lpstr>Montserrat Thin</vt:lpstr>
      <vt:lpstr>Simple Light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User</cp:lastModifiedBy>
  <cp:revision>1</cp:revision>
  <dcterms:modified xsi:type="dcterms:W3CDTF">2023-04-30T23:51:56Z</dcterms:modified>
</cp:coreProperties>
</file>